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3" r:id="rId5"/>
    <p:sldId id="284" r:id="rId6"/>
    <p:sldId id="329" r:id="rId7"/>
    <p:sldId id="306" r:id="rId8"/>
    <p:sldId id="316" r:id="rId9"/>
    <p:sldId id="307" r:id="rId10"/>
    <p:sldId id="317" r:id="rId11"/>
    <p:sldId id="292" r:id="rId12"/>
    <p:sldId id="286" r:id="rId13"/>
    <p:sldId id="331" r:id="rId14"/>
    <p:sldId id="310" r:id="rId15"/>
    <p:sldId id="315" r:id="rId16"/>
    <p:sldId id="308" r:id="rId17"/>
    <p:sldId id="323" r:id="rId18"/>
    <p:sldId id="327" r:id="rId19"/>
    <p:sldId id="328" r:id="rId20"/>
    <p:sldId id="324" r:id="rId21"/>
    <p:sldId id="325" r:id="rId22"/>
    <p:sldId id="326" r:id="rId23"/>
    <p:sldId id="313" r:id="rId24"/>
    <p:sldId id="314" r:id="rId25"/>
    <p:sldId id="320" r:id="rId26"/>
    <p:sldId id="291" r:id="rId27"/>
    <p:sldId id="293" r:id="rId28"/>
    <p:sldId id="287" r:id="rId29"/>
    <p:sldId id="330" r:id="rId30"/>
    <p:sldId id="332" r:id="rId31"/>
    <p:sldId id="333" r:id="rId32"/>
    <p:sldId id="334" r:id="rId33"/>
    <p:sldId id="300" r:id="rId34"/>
    <p:sldId id="335" r:id="rId35"/>
    <p:sldId id="336" r:id="rId36"/>
    <p:sldId id="337" r:id="rId37"/>
    <p:sldId id="296" r:id="rId38"/>
    <p:sldId id="297" r:id="rId3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78" d="100"/>
          <a:sy n="78" d="100"/>
        </p:scale>
        <p:origin x="878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8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3FCFC70-A59A-436E-B5FF-ACFE56745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64115D-CE3E-4E24-8B01-89E99FA55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2B0DAA2-B4DA-4CA7-A4E7-F4F3446E9552}" type="datetime1">
              <a:rPr lang="es-ES" smtClean="0"/>
              <a:t>16/01/2026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8008DC-4974-4910-8C2F-F08C99A577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BD3AA9C-7324-4A0F-BA80-C41F39C6F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3D94777C-A8D2-4F46-A66E-A1890EBDE0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16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FD1CD1E1-6CED-4F36-889A-CA740EEE5212}" type="datetime1">
              <a:rPr lang="es-ES" smtClean="0"/>
              <a:t>16/01/2026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2815FE-BC4D-474E-9AA3-6983BC3D87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1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265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70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20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47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09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desarrollo del </a:t>
            </a:r>
            <a:r>
              <a:rPr lang="es-ES" i="1" dirty="0"/>
              <a:t>Sistema de Gestión de Patentes Comerciales e Inspecciones</a:t>
            </a:r>
            <a:r>
              <a:rPr lang="es-ES" dirty="0"/>
              <a:t> cumple de manera efectiva con el objetivo planteado inicialmente, al entregar una solución que mejora la organización, trazabilidad y acceso a la información asociada a patentes e inspecciones municipales.</a:t>
            </a:r>
          </a:p>
          <a:p>
            <a:r>
              <a:rPr lang="es-ES" dirty="0"/>
              <a:t>A través de la digitalización y centralización de los registros, el sistema permite reemplazar procesos manuales y dispersos por un flujo estructurado, reduciendo la duplicidad de datos, los tiempos de búsqueda y el riesgo de inconsistencias. La incorporación de una base de datos centralizada, junto con una API desarrollada en Laravel, establece una arquitectura sólida que facilita la gestión, consulta y futura integración con otros sistemas institucionales.</a:t>
            </a:r>
          </a:p>
          <a:p>
            <a:r>
              <a:rPr lang="es-ES" dirty="0"/>
              <a:t>Además, el uso de mecanismos como la carga masiva de patentes mediante archivos Excel y la generación de reportes en formato PDF contribuye a optimizar las tareas administrativas y de fiscalización, apoyando directamente el trabajo de los funcionarios municipales.</a:t>
            </a:r>
          </a:p>
          <a:p>
            <a:r>
              <a:rPr lang="es-ES" dirty="0"/>
              <a:t>En conjunto, el proyecto no solo responde a la problemática detectada, sino que también sienta las bases para una gestión más eficiente, transparente y escalable, alineándose con los requerimientos operativos de la municipalidad y validando el cumplimiento del objetivo general propuesto.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3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lang="es-ES"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 rtlCol="0"/>
          <a:lstStyle>
            <a:lvl1pPr>
              <a:defRPr lang="es-ES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3" name="Marcador de posición de imagen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Marcador de posición de imagen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5" name="Marcador de posición de imagen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Marcador de posición de imagen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5701004" y="522548"/>
            <a:ext cx="64909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rtlCol="0" anchor="ctr"/>
          <a:lstStyle>
            <a:lvl1pPr marL="0" indent="0">
              <a:buNone/>
              <a:defRPr lang="es-ES"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 rtlCol="0"/>
          <a:lstStyle>
            <a:lvl1pPr>
              <a:lnSpc>
                <a:spcPct val="100000"/>
              </a:lnSpc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2" name="Marcador de posición de imagen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FontTx/>
              <a:buNone/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rtlCol="0" anchor="ctr"/>
          <a:lstStyle>
            <a:lvl1pPr marL="0" indent="0"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rtlCol="0" anchor="ctr"/>
          <a:lstStyle>
            <a:lvl1pPr marL="0" indent="0">
              <a:buNone/>
              <a:defRPr lang="es-ES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s-E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s-E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s-E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s-E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s-ES" sz="1800"/>
            </a:lvl1pPr>
            <a:lvl2pPr>
              <a:lnSpc>
                <a:spcPct val="100000"/>
              </a:lnSpc>
              <a:spcBef>
                <a:spcPts val="0"/>
              </a:spcBef>
              <a:defRPr lang="es-ES" sz="1600"/>
            </a:lvl2pPr>
            <a:lvl3pPr>
              <a:lnSpc>
                <a:spcPct val="100000"/>
              </a:lnSpc>
              <a:spcBef>
                <a:spcPts val="0"/>
              </a:spcBef>
              <a:defRPr lang="es-ES" sz="1400"/>
            </a:lvl3pPr>
            <a:lvl4pPr>
              <a:lnSpc>
                <a:spcPct val="100000"/>
              </a:lnSpc>
              <a:spcBef>
                <a:spcPts val="0"/>
              </a:spcBef>
              <a:defRPr lang="es-ES" sz="1200"/>
            </a:lvl4pPr>
            <a:lvl5pPr>
              <a:lnSpc>
                <a:spcPct val="100000"/>
              </a:lnSpc>
              <a:spcBef>
                <a:spcPts val="0"/>
              </a:spcBef>
              <a:defRPr lang="es-ES" sz="12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s-ES" sz="1800"/>
            </a:lvl1pPr>
            <a:lvl2pPr>
              <a:lnSpc>
                <a:spcPct val="100000"/>
              </a:lnSpc>
              <a:spcBef>
                <a:spcPts val="0"/>
              </a:spcBef>
              <a:defRPr lang="es-ES" sz="1600"/>
            </a:lvl2pPr>
            <a:lvl3pPr>
              <a:lnSpc>
                <a:spcPct val="100000"/>
              </a:lnSpc>
              <a:spcBef>
                <a:spcPts val="0"/>
              </a:spcBef>
              <a:defRPr lang="es-ES" sz="1400"/>
            </a:lvl3pPr>
            <a:lvl4pPr>
              <a:lnSpc>
                <a:spcPct val="100000"/>
              </a:lnSpc>
              <a:spcBef>
                <a:spcPts val="0"/>
              </a:spcBef>
              <a:defRPr lang="es-ES" sz="1200"/>
            </a:lvl4pPr>
            <a:lvl5pPr>
              <a:lnSpc>
                <a:spcPct val="100000"/>
              </a:lnSpc>
              <a:spcBef>
                <a:spcPts val="0"/>
              </a:spcBef>
              <a:defRPr lang="es-ES" sz="12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s-ES" sz="1800"/>
            </a:lvl1pPr>
            <a:lvl2pPr>
              <a:lnSpc>
                <a:spcPct val="100000"/>
              </a:lnSpc>
              <a:spcBef>
                <a:spcPts val="0"/>
              </a:spcBef>
              <a:defRPr lang="es-ES" sz="1600"/>
            </a:lvl2pPr>
            <a:lvl3pPr>
              <a:lnSpc>
                <a:spcPct val="100000"/>
              </a:lnSpc>
              <a:spcBef>
                <a:spcPts val="0"/>
              </a:spcBef>
              <a:defRPr lang="es-ES" sz="1400"/>
            </a:lvl3pPr>
            <a:lvl4pPr>
              <a:lnSpc>
                <a:spcPct val="100000"/>
              </a:lnSpc>
              <a:spcBef>
                <a:spcPts val="0"/>
              </a:spcBef>
              <a:defRPr lang="es-ES" sz="1200"/>
            </a:lvl4pPr>
            <a:lvl5pPr>
              <a:lnSpc>
                <a:spcPct val="100000"/>
              </a:lnSpc>
              <a:spcBef>
                <a:spcPts val="0"/>
              </a:spcBef>
              <a:defRPr lang="es-ES" sz="12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84D792B7-0397-C047-AE12-1A03F7E3DC83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s-ES" sz="1800"/>
            </a:lvl1pPr>
            <a:lvl2pPr>
              <a:lnSpc>
                <a:spcPct val="100000"/>
              </a:lnSpc>
              <a:spcBef>
                <a:spcPts val="0"/>
              </a:spcBef>
              <a:defRPr lang="es-ES" sz="1600"/>
            </a:lvl2pPr>
            <a:lvl3pPr>
              <a:lnSpc>
                <a:spcPct val="100000"/>
              </a:lnSpc>
              <a:spcBef>
                <a:spcPts val="0"/>
              </a:spcBef>
              <a:defRPr lang="es-ES" sz="1400"/>
            </a:lvl3pPr>
            <a:lvl4pPr>
              <a:lnSpc>
                <a:spcPct val="100000"/>
              </a:lnSpc>
              <a:spcBef>
                <a:spcPts val="0"/>
              </a:spcBef>
              <a:defRPr lang="es-ES" sz="1200"/>
            </a:lvl4pPr>
            <a:lvl5pPr>
              <a:lnSpc>
                <a:spcPct val="100000"/>
              </a:lnSpc>
              <a:spcBef>
                <a:spcPts val="0"/>
              </a:spcBef>
              <a:defRPr lang="es-ES" sz="12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5" name="Marcador de texto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 b="0"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s-ES" sz="1800"/>
            </a:lvl1pPr>
            <a:lvl2pPr>
              <a:lnSpc>
                <a:spcPct val="100000"/>
              </a:lnSpc>
              <a:spcBef>
                <a:spcPts val="0"/>
              </a:spcBef>
              <a:defRPr lang="es-ES" sz="1600"/>
            </a:lvl2pPr>
            <a:lvl3pPr>
              <a:lnSpc>
                <a:spcPct val="100000"/>
              </a:lnSpc>
              <a:spcBef>
                <a:spcPts val="0"/>
              </a:spcBef>
              <a:defRPr lang="es-ES" sz="1400"/>
            </a:lvl3pPr>
            <a:lvl4pPr>
              <a:lnSpc>
                <a:spcPct val="100000"/>
              </a:lnSpc>
              <a:spcBef>
                <a:spcPts val="0"/>
              </a:spcBef>
              <a:defRPr lang="es-ES" sz="1200"/>
            </a:lvl4pPr>
            <a:lvl5pPr>
              <a:lnSpc>
                <a:spcPct val="100000"/>
              </a:lnSpc>
              <a:spcBef>
                <a:spcPts val="0"/>
              </a:spcBef>
              <a:defRPr lang="es-ES" sz="12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7" name="Marcador de número de diapositiva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84D792B7-0397-C047-AE12-1A03F7E3DC83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6" name="Marcador de pie de página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5" name="Marcador de fecha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 rtlCol="0"/>
          <a:lstStyle>
            <a:lvl1pPr algn="ctr">
              <a:defRPr lang="es-ES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s-ES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lang="es-ES" sz="7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s-ES" sz="2400" baseline="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s-ES" sz="2400" baseline="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Marcador de texto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s-ES" sz="2400" baseline="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84D792B7-0397-C047-AE12-1A03F7E3DC83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84D792B7-0397-C047-AE12-1A03F7E3DC83}" type="slidenum">
              <a:rPr lang="es-ES" smtClean="0"/>
              <a:t>‹Nº›</a:t>
            </a:fld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lang="es-ES" sz="72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rtlCol="0"/>
          <a:lstStyle>
            <a:lvl1pPr marL="0" indent="0">
              <a:buNone/>
              <a:defRPr lang="es-ES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rtlCol="0" anchor="ctr"/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800">
                <a:solidFill>
                  <a:schemeClr val="accent1"/>
                </a:solidFill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 con image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lang="es-ES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s-ES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s-E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84D792B7-0397-C047-AE12-1A03F7E3DC83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3" name="Marcador de posición de imagen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Marcador de posición de imagen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6" name="Marcador de posición de imagen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5404104" y="929468"/>
            <a:ext cx="67878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 rtlCol="0"/>
          <a:lstStyle>
            <a:lvl1pPr algn="ctr"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5" name="Marcador de texto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texto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3" name="Marcador de posición de imagen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5" name="Marcador de posición de imagen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3" name="Marcador de texto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posición de imagen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8" name="Marcador de posición de imagen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4" name="Marcador de texto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6" name="Marcador de posición de imagen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0" name="Marcador de posición de imagen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s-ES" sz="12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texto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texto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las cit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rtlCol="0" anchor="b"/>
          <a:lstStyle>
            <a:lvl1pPr>
              <a:lnSpc>
                <a:spcPct val="100000"/>
              </a:lnSpc>
              <a:defRPr lang="es-ES" sz="54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 algn="l">
              <a:buNone/>
              <a:defRPr lang="es-ES"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ES" sz="18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fld id="{84D792B7-0397-C047-AE12-1A03F7E3DC83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múlti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s-ES" sz="18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 rtlCol="0"/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84D792B7-0397-C047-AE12-1A03F7E3DC83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1800"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Marcador de texto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400">
                <a:latin typeface="+mj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s-ES" sz="1600">
                <a:latin typeface="+mj-lt"/>
              </a:defRPr>
            </a:lvl1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5" name="Marcador de texto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s-ES" sz="1600">
                <a:latin typeface="+mj-lt"/>
              </a:defRPr>
            </a:lvl1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6" name="Marcador de texto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s-ES" sz="1600">
                <a:latin typeface="+mj-lt"/>
              </a:defRPr>
            </a:lvl1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7" name="Marcador de texto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s-ES" sz="1600">
                <a:latin typeface="+mj-lt"/>
              </a:defRPr>
            </a:lvl1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8" name="Marcador de texto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s-ES" sz="1600">
                <a:latin typeface="+mj-lt"/>
              </a:defRPr>
            </a:lvl1pPr>
          </a:lstStyle>
          <a:p>
            <a:pPr lvl="0" rtl="0"/>
            <a:r>
              <a:rPr lang="es-E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fld id="{84D792B7-0397-C047-AE12-1A03F7E3DC83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Estatuas a lo largo del borde de un puente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91" r="-1" b="89"/>
          <a:stretch>
            <a:fillRect/>
          </a:stretch>
        </p:blipFill>
        <p:spPr>
          <a:xfrm>
            <a:off x="1289143" y="440217"/>
            <a:ext cx="9613711" cy="2327086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4100" dirty="0"/>
              <a:t>Sistema de Gestión de Patentes Ilustre Municipalidad de La Serena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Kevin Irigoyen Martínez</a:t>
            </a:r>
          </a:p>
        </p:txBody>
      </p:sp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1E043-681B-409E-6EEC-4F48C898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27424D-7815-4D70-2D36-F4458EC6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General : Mejorar la gestión del proceso administrativo 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Como objetivos específicos se planteó:</a:t>
            </a:r>
          </a:p>
          <a:p>
            <a:pPr lvl="0"/>
            <a:r>
              <a:rPr lang="es-CL" dirty="0"/>
              <a:t>Modelar y analizar el proceso actual (AS-IS).</a:t>
            </a:r>
          </a:p>
          <a:p>
            <a:pPr lvl="0"/>
            <a:r>
              <a:rPr lang="es-CL" dirty="0"/>
              <a:t>Identificar sus principales ineficiencias.</a:t>
            </a:r>
          </a:p>
          <a:p>
            <a:pPr lvl="0"/>
            <a:r>
              <a:rPr lang="es-CL" dirty="0"/>
              <a:t>Definir un proceso futuro (TO-BE) más estructurado, controlado y trazable.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030E79-AEF0-A81C-4ADD-C51ED1FF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10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F0CE3-8E45-E349-6D3B-A1B734E2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AE682E38-42CB-7224-43EC-E8B57B7C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023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36F58-7F88-03FA-D631-C4173198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PATENTES TO-BE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A1761D-614F-913B-1D9A-322B375A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C89E70-AD17-94F7-FB4D-499899E1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DDED6FF-95A5-A247-2BDC-241DA1E0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pic>
        <p:nvPicPr>
          <p:cNvPr id="9" name="Marcador de contenido 8" descr="Diagrama&#10;&#10;El contenido generado por IA puede ser incorrecto.">
            <a:extLst>
              <a:ext uri="{FF2B5EF4-FFF2-40B4-BE49-F238E27FC236}">
                <a16:creationId xmlns:a16="http://schemas.microsoft.com/office/drawing/2014/main" id="{FD185D84-9D85-AAC4-5A51-74CD01759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425" y="1748580"/>
            <a:ext cx="10287000" cy="39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80AAE-2294-3C5E-889D-A7CAF5C7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Resultados TO-BE PATENTES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9C47B5-4081-A8B6-72A4-4268A6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12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012F6D-E4FC-EF0D-2ACD-8C76EBB6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A21EC5F5-CAA3-358C-C148-91D7D50A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pic>
        <p:nvPicPr>
          <p:cNvPr id="14" name="Marcador de contenido 13" descr="Tabla&#10;&#10;El contenido generado por IA puede ser incorrecto.">
            <a:extLst>
              <a:ext uri="{FF2B5EF4-FFF2-40B4-BE49-F238E27FC236}">
                <a16:creationId xmlns:a16="http://schemas.microsoft.com/office/drawing/2014/main" id="{974A96AB-C836-8AA3-5FAC-E9E38592B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33" y="1444625"/>
            <a:ext cx="6298384" cy="4562475"/>
          </a:xfrm>
        </p:spPr>
      </p:pic>
    </p:spTree>
    <p:extLst>
      <p:ext uri="{BB962C8B-B14F-4D97-AF65-F5344CB8AC3E}">
        <p14:creationId xmlns:p14="http://schemas.microsoft.com/office/powerpoint/2010/main" val="91169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91877-791D-6D88-B7B7-F571A5B5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Proceso de inspección to-be</a:t>
            </a:r>
          </a:p>
        </p:txBody>
      </p:sp>
      <p:pic>
        <p:nvPicPr>
          <p:cNvPr id="8" name="Marcador de contenido 7" descr="Diagrama&#10;&#10;El contenido generado por IA puede ser incorrecto.">
            <a:extLst>
              <a:ext uri="{FF2B5EF4-FFF2-40B4-BE49-F238E27FC236}">
                <a16:creationId xmlns:a16="http://schemas.microsoft.com/office/drawing/2014/main" id="{65390376-EB0C-E3DA-9000-AA262A175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02" r="-1" b="-1"/>
          <a:stretch>
            <a:fillRect/>
          </a:stretch>
        </p:blipFill>
        <p:spPr>
          <a:xfrm>
            <a:off x="987552" y="1444752"/>
            <a:ext cx="10287000" cy="4562856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FC3164-037C-6A43-27D5-3D93C0E6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13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EF3DA8-A9D0-111F-A530-95971A99E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70D454F-3759-1722-36EF-4F825C1B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437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B2637-8E10-4758-3A66-9E8ED8D9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TO-BE inspecciones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EF565A-3013-A78E-F6CF-A5A69EF6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9EDCEA-1B66-0F35-A1F8-E92E823D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B2411CA-1ECD-D167-7E86-B35D4368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pic>
        <p:nvPicPr>
          <p:cNvPr id="10" name="Marcador de contenido 9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43BDCEC4-8D62-9AAF-A279-632E40F2C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39" y="1444625"/>
            <a:ext cx="6578172" cy="4562475"/>
          </a:xfrm>
        </p:spPr>
      </p:pic>
    </p:spTree>
    <p:extLst>
      <p:ext uri="{BB962C8B-B14F-4D97-AF65-F5344CB8AC3E}">
        <p14:creationId xmlns:p14="http://schemas.microsoft.com/office/powerpoint/2010/main" val="308336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DFFC6-17D8-30CE-9E43-569EA74B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sz="3100"/>
              <a:t>COMPARACIÓN PROCESO DE PATENTES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392D059-DB99-8501-B03C-5D87400BE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08" y="1444752"/>
            <a:ext cx="3787170" cy="4562856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6CDB33-B823-45DC-6E7C-714868ED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15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609807-A07C-1580-00E9-BA4C4D6B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0C84C7D3-4B67-76AC-305A-03328FEF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656AB90-41D4-D186-0961-3E3E9B7428E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r="2617" b="-3"/>
          <a:stretch>
            <a:fillRect/>
          </a:stretch>
        </p:blipFill>
        <p:spPr>
          <a:xfrm>
            <a:off x="4759413" y="1444752"/>
            <a:ext cx="2965911" cy="4562856"/>
          </a:xfrm>
          <a:prstGeom prst="rect">
            <a:avLst/>
          </a:prstGeom>
          <a:noFill/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6DA7F77-95EE-D339-0529-72410657B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059" y="1444752"/>
            <a:ext cx="3566691" cy="45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8321F-2DD5-15D0-4AAF-A14AD7BB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Comparación inspecciones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1FD7212-AF61-2811-FAD7-9C813CA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5" y="1444752"/>
            <a:ext cx="3490584" cy="4562856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C11041-EDC7-8A6B-FF17-67FE063E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16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4A94F-1079-49EF-D6FB-31D21A94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3893A58-66D6-E3B3-2D04-7941FAB2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2932C53-CC0A-50F1-8859-06EE7E3DB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9055" y="1444752"/>
            <a:ext cx="3045706" cy="4562856"/>
          </a:xfrm>
          <a:prstGeom prst="rect">
            <a:avLst/>
          </a:prstGeom>
          <a:noFill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5B721EF-9F50-439C-B356-A9BB024A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942" y="1444752"/>
            <a:ext cx="3711172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4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E0B68-1AE5-B5A4-35B7-801C470B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Ingreso de Patentes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C1ECC-12B2-D371-D826-D76882816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55" y="1013276"/>
            <a:ext cx="11366090" cy="5386504"/>
          </a:xfrm>
        </p:spPr>
        <p:txBody>
          <a:bodyPr/>
          <a:lstStyle/>
          <a:p>
            <a:r>
              <a:rPr lang="es-ES" sz="2000" b="1" dirty="0"/>
              <a:t>Demanda diaria simulada:</a:t>
            </a:r>
            <a:r>
              <a:rPr lang="es-ES" sz="2000" dirty="0"/>
              <a:t> 32 solicitudes/día (cada 15 min en 8h).</a:t>
            </a:r>
          </a:p>
          <a:p>
            <a:r>
              <a:rPr lang="es-ES" sz="2000" b="1" dirty="0"/>
              <a:t>AS-IS (manual)</a:t>
            </a:r>
          </a:p>
          <a:p>
            <a:r>
              <a:rPr lang="es-ES" sz="2000" dirty="0"/>
              <a:t>Tiempos medios usados (min):</a:t>
            </a:r>
            <a:br>
              <a:rPr lang="es-ES" sz="2000" dirty="0"/>
            </a:br>
            <a:r>
              <a:rPr lang="es-ES" sz="2000" dirty="0"/>
              <a:t>Recibir 7 + Crear Excel 8 + Ingresar 15 + Revisar duplicados 10 + Guardar 4 = </a:t>
            </a:r>
            <a:r>
              <a:rPr lang="es-ES" sz="2000" b="1" dirty="0"/>
              <a:t>44 min</a:t>
            </a:r>
            <a:br>
              <a:rPr lang="es-ES" sz="2000" dirty="0"/>
            </a:br>
            <a:r>
              <a:rPr lang="es-ES" sz="2000" dirty="0"/>
              <a:t>Con reproceso por duplicados (25%):</a:t>
            </a:r>
            <a:br>
              <a:rPr lang="es-ES" sz="2000" dirty="0"/>
            </a:br>
            <a:r>
              <a:rPr lang="es-ES" sz="2000" dirty="0"/>
              <a:t>Repetición esperada = 0,25/0,75 = 0,333 → extra ≈ 0,333×(15+10)= </a:t>
            </a:r>
            <a:r>
              <a:rPr lang="es-ES" sz="2000" b="1" dirty="0"/>
              <a:t>8,33 min</a:t>
            </a:r>
            <a:br>
              <a:rPr lang="es-ES" sz="2000" dirty="0"/>
            </a:br>
            <a:r>
              <a:rPr lang="es-ES" sz="2000" b="1" dirty="0"/>
              <a:t>Total AS-IS por patente ≈ 52,33 min= 0,872 h</a:t>
            </a:r>
            <a:endParaRPr lang="es-ES" sz="2000" dirty="0"/>
          </a:p>
          <a:p>
            <a:r>
              <a:rPr lang="es-ES" sz="2000" b="1" dirty="0"/>
              <a:t>Horas-hombre AS-IS por día:</a:t>
            </a:r>
            <a:r>
              <a:rPr lang="es-ES" sz="2000" dirty="0"/>
              <a:t> 32 × 0,872 = </a:t>
            </a:r>
            <a:r>
              <a:rPr lang="es-ES" sz="2000" b="1" dirty="0"/>
              <a:t>27,91 </a:t>
            </a:r>
            <a:r>
              <a:rPr lang="es-ES" sz="2000" b="1" dirty="0" err="1"/>
              <a:t>hh</a:t>
            </a:r>
            <a:r>
              <a:rPr lang="es-ES" sz="2000" b="1" dirty="0"/>
              <a:t>/día</a:t>
            </a:r>
            <a:endParaRPr lang="es-ES" sz="2000" dirty="0"/>
          </a:p>
          <a:p>
            <a:r>
              <a:rPr lang="es-ES" sz="2000" b="1" dirty="0"/>
              <a:t>TO-BE (carga masiva)</a:t>
            </a:r>
          </a:p>
          <a:p>
            <a:r>
              <a:rPr lang="es-ES" sz="2000" dirty="0"/>
              <a:t>Trabajo humano (min): iniciar sesión 1 + seleccionar archivo 2 + tipo patente 1 + confirmar 0,5 = </a:t>
            </a:r>
            <a:r>
              <a:rPr lang="es-ES" sz="2000" b="1" dirty="0"/>
              <a:t>4,5 min = 0,075 h</a:t>
            </a:r>
            <a:endParaRPr lang="es-ES" sz="2000" dirty="0"/>
          </a:p>
          <a:p>
            <a:r>
              <a:rPr lang="es-ES" sz="2000" b="1" dirty="0"/>
              <a:t>Horas-hombre TO-BE por día:</a:t>
            </a:r>
            <a:r>
              <a:rPr lang="es-ES" sz="2000" dirty="0"/>
              <a:t> 32 × 0,075 = </a:t>
            </a:r>
            <a:r>
              <a:rPr lang="es-ES" sz="2000" b="1" dirty="0"/>
              <a:t>2,40 </a:t>
            </a:r>
            <a:r>
              <a:rPr lang="es-ES" sz="2000" b="1" dirty="0" err="1"/>
              <a:t>hh</a:t>
            </a:r>
            <a:r>
              <a:rPr lang="es-ES" sz="2000" b="1" dirty="0"/>
              <a:t>/día</a:t>
            </a:r>
            <a:endParaRPr lang="es-ES" sz="2000" dirty="0"/>
          </a:p>
          <a:p>
            <a:r>
              <a:rPr lang="es-ES" sz="2000" b="1" dirty="0"/>
              <a:t>Ahorro Patentes:</a:t>
            </a:r>
            <a:r>
              <a:rPr lang="es-ES" sz="2000" dirty="0"/>
              <a:t> 27,91 − 2,40 = </a:t>
            </a:r>
            <a:r>
              <a:rPr lang="es-ES" sz="2000" b="1" dirty="0"/>
              <a:t>25,51 horas-hombre por día</a:t>
            </a:r>
            <a:br>
              <a:rPr lang="es-ES" sz="2000" dirty="0"/>
            </a:br>
            <a:r>
              <a:rPr lang="es-ES" sz="2000" b="1" dirty="0"/>
              <a:t>Ahorro mensual (22 días):</a:t>
            </a:r>
            <a:r>
              <a:rPr lang="es-ES" sz="2000" dirty="0"/>
              <a:t> 25,51 × 22 = </a:t>
            </a:r>
            <a:r>
              <a:rPr lang="es-ES" sz="2000" b="1" dirty="0"/>
              <a:t>561,24 </a:t>
            </a:r>
            <a:r>
              <a:rPr lang="es-ES" sz="2000" b="1" dirty="0" err="1"/>
              <a:t>hh</a:t>
            </a:r>
            <a:r>
              <a:rPr lang="es-ES" sz="2000" b="1" dirty="0"/>
              <a:t>/ms</a:t>
            </a:r>
            <a:endParaRPr lang="es-ES" sz="2000" dirty="0"/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B85E77-6B15-D643-C33B-3858D0F8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A0E97B-FF10-4654-1AEA-80E5D969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62644534-4A2E-52F6-243B-FAE1610E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67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A05B3-B6CF-7B7E-D8AF-C8AF2833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Ingreso inspecciones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8C7A4-8E0B-83CC-991F-F501749BE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1024128"/>
            <a:ext cx="11366090" cy="5366840"/>
          </a:xfrm>
        </p:spPr>
        <p:txBody>
          <a:bodyPr/>
          <a:lstStyle/>
          <a:p>
            <a:r>
              <a:rPr lang="es-ES" sz="2000" b="1" dirty="0"/>
              <a:t>Demanda diaria simulada:</a:t>
            </a:r>
            <a:r>
              <a:rPr lang="es-ES" sz="2000" dirty="0"/>
              <a:t> 24 inspecciones/día (cada 20 min en 8h).</a:t>
            </a:r>
          </a:p>
          <a:p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AS-IS (manual)</a:t>
            </a:r>
          </a:p>
          <a:p>
            <a:r>
              <a:rPr lang="es-ES" sz="2000" dirty="0"/>
              <a:t>Tiempos medios (min):</a:t>
            </a:r>
            <a:br>
              <a:rPr lang="es-ES" sz="2000" dirty="0"/>
            </a:br>
            <a:r>
              <a:rPr lang="es-ES" sz="2000" dirty="0"/>
              <a:t>Recibir 5 + Traslado 20 + Inspección 30 + Registrar 15 + Transcribir 20 + Guardar 5 + Archivar 10</a:t>
            </a:r>
            <a:br>
              <a:rPr lang="es-ES" sz="2000" dirty="0"/>
            </a:br>
            <a:r>
              <a:rPr lang="es-ES" sz="2000" dirty="0"/>
              <a:t>= </a:t>
            </a:r>
            <a:r>
              <a:rPr lang="es-ES" sz="2000" b="1" dirty="0"/>
              <a:t>105 min = 1,75 h</a:t>
            </a:r>
            <a:endParaRPr lang="es-ES" sz="2000" dirty="0"/>
          </a:p>
          <a:p>
            <a:r>
              <a:rPr lang="es-ES" sz="2000" b="1" dirty="0"/>
              <a:t>Horas-hombre AS-IS por día:</a:t>
            </a:r>
            <a:r>
              <a:rPr lang="es-ES" sz="2000" dirty="0"/>
              <a:t> 24 × 1,75 = </a:t>
            </a:r>
            <a:r>
              <a:rPr lang="es-ES" sz="2000" b="1" dirty="0"/>
              <a:t>42,00 </a:t>
            </a:r>
            <a:r>
              <a:rPr lang="es-ES" sz="2000" b="1" dirty="0" err="1"/>
              <a:t>hh</a:t>
            </a:r>
            <a:r>
              <a:rPr lang="es-ES" sz="2000" b="1" dirty="0"/>
              <a:t>/día</a:t>
            </a:r>
            <a:endParaRPr lang="es-ES" sz="2000" dirty="0"/>
          </a:p>
          <a:p>
            <a:r>
              <a:rPr lang="es-ES" sz="2000" b="1" u="sng" dirty="0"/>
              <a:t>TO-BE (sistema)</a:t>
            </a:r>
          </a:p>
          <a:p>
            <a:r>
              <a:rPr lang="es-ES" sz="2000" dirty="0"/>
              <a:t>Trabajo humano (min): </a:t>
            </a:r>
            <a:r>
              <a:rPr lang="es-ES" sz="2000" dirty="0" err="1"/>
              <a:t>login</a:t>
            </a:r>
            <a:r>
              <a:rPr lang="es-ES" sz="2000" dirty="0"/>
              <a:t> 1 + buscar 2 + seleccionar 1 + registrar 3 + observaciones 4 + finalizar 1</a:t>
            </a:r>
            <a:br>
              <a:rPr lang="es-ES" sz="2000" dirty="0"/>
            </a:br>
            <a:r>
              <a:rPr lang="es-ES" sz="2000" dirty="0"/>
              <a:t>= </a:t>
            </a:r>
            <a:r>
              <a:rPr lang="es-ES" sz="2000" b="1" dirty="0"/>
              <a:t>12 min = 0,20 h</a:t>
            </a:r>
            <a:endParaRPr lang="es-ES" sz="2000" dirty="0"/>
          </a:p>
          <a:p>
            <a:r>
              <a:rPr lang="es-ES" sz="2000" b="1" dirty="0"/>
              <a:t>Horas-hombre TO-BE por día:</a:t>
            </a:r>
            <a:r>
              <a:rPr lang="es-ES" sz="2000" dirty="0"/>
              <a:t> 24 × 0,20 = </a:t>
            </a:r>
            <a:r>
              <a:rPr lang="es-ES" sz="2000" b="1" dirty="0"/>
              <a:t>4,80 </a:t>
            </a:r>
            <a:r>
              <a:rPr lang="es-ES" sz="2000" b="1" dirty="0" err="1"/>
              <a:t>hh</a:t>
            </a:r>
            <a:r>
              <a:rPr lang="es-ES" sz="2000" b="1" dirty="0"/>
              <a:t>/día</a:t>
            </a:r>
            <a:endParaRPr lang="es-ES" sz="2000" dirty="0"/>
          </a:p>
          <a:p>
            <a:r>
              <a:rPr lang="es-ES" sz="2000" b="1" dirty="0"/>
              <a:t>Ahorro Inspecciones:</a:t>
            </a:r>
            <a:r>
              <a:rPr lang="es-ES" sz="2000" dirty="0"/>
              <a:t> 42,00 − 4,80 = </a:t>
            </a:r>
            <a:r>
              <a:rPr lang="es-ES" sz="2000" b="1" dirty="0"/>
              <a:t>37,20 horas-hombre por día</a:t>
            </a:r>
            <a:br>
              <a:rPr lang="es-ES" sz="2000" dirty="0"/>
            </a:br>
            <a:endParaRPr lang="es-ES" sz="2000" dirty="0"/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8919CA-C1C5-49C4-A5DE-89AB2812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18</a:t>
            </a:fld>
            <a:endParaRPr lang="es-E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20588D8-2D79-5004-F919-4DC91CC0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21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31C70-37E5-CE70-B2BB-3AFAB5E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Y en consecuencia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CEC1C23F-B10A-9BBE-E416-DA07F54D1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816483"/>
              </p:ext>
            </p:extLst>
          </p:nvPr>
        </p:nvGraphicFramePr>
        <p:xfrm>
          <a:off x="951185" y="2160631"/>
          <a:ext cx="10287000" cy="1455088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160628527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459937694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434125056"/>
                    </a:ext>
                  </a:extLst>
                </a:gridCol>
              </a:tblGrid>
              <a:tr h="357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/>
                        <a:t>Proceso</a:t>
                      </a:r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/>
                        <a:t>Ahorro </a:t>
                      </a:r>
                      <a:r>
                        <a:rPr lang="es-CL" sz="1800" dirty="0" err="1"/>
                        <a:t>hh</a:t>
                      </a:r>
                      <a:r>
                        <a:rPr lang="es-CL" sz="1800" dirty="0"/>
                        <a:t>/día</a:t>
                      </a:r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/>
                        <a:t>Ahorro hh/mes (22 días)</a:t>
                      </a:r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385018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/>
                        <a:t>Patentes</a:t>
                      </a:r>
                      <a:endParaRPr lang="es-CL" sz="180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 dirty="0"/>
                        <a:t>25,51</a:t>
                      </a:r>
                      <a:endParaRPr lang="es-CL" sz="1800" dirty="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/>
                        <a:t>561,24</a:t>
                      </a:r>
                      <a:endParaRPr lang="es-CL" sz="180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94262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/>
                        <a:t>Inspecciones</a:t>
                      </a:r>
                      <a:endParaRPr lang="es-CL" sz="180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 dirty="0"/>
                        <a:t>37,20</a:t>
                      </a:r>
                      <a:endParaRPr lang="es-CL" sz="1800" dirty="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/>
                        <a:t>818,40</a:t>
                      </a:r>
                      <a:endParaRPr lang="es-CL" sz="180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679634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/>
                        <a:t>TOTAL</a:t>
                      </a:r>
                      <a:endParaRPr lang="es-CL" sz="180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/>
                        <a:t>62,71</a:t>
                      </a:r>
                      <a:endParaRPr lang="es-CL" sz="180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 dirty="0"/>
                        <a:t>1.379,64</a:t>
                      </a:r>
                      <a:endParaRPr lang="es-CL" sz="1800" dirty="0"/>
                    </a:p>
                  </a:txBody>
                  <a:tcPr marL="89452" marR="89452" marT="44726" marB="44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61645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591B20-8D42-80F8-56E3-031ABB1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44BA4D-FA3C-1522-4706-1E0B9D16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06A2211-6B5D-AB27-4015-FD834B3E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1B10278-5C51-EEF1-3CC5-2E4F8009C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48" y="4558845"/>
            <a:ext cx="1081578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Resumen total de ahorro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Equivalencia aproximada en “personas/mes” (FTE):</a:t>
            </a:r>
            <a:b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1.379,64 </a:t>
            </a:r>
            <a:r>
              <a:rPr kumimoji="0" lang="es-CL" altLang="es-C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hh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/mes ÷ (22×8=176 h/mes) ≈ </a:t>
            </a:r>
            <a:r>
              <a:rPr kumimoji="0" lang="es-CL" altLang="es-CL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7,84 funcionarios/mes</a:t>
            </a:r>
            <a:r>
              <a:rPr kumimoji="0" lang="es-CL" altLang="es-C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liberados de carga operativa.</a:t>
            </a:r>
          </a:p>
        </p:txBody>
      </p:sp>
    </p:spTree>
    <p:extLst>
      <p:ext uri="{BB962C8B-B14F-4D97-AF65-F5344CB8AC3E}">
        <p14:creationId xmlns:p14="http://schemas.microsoft.com/office/powerpoint/2010/main" val="232993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377390-D8F3-43F5-14D9-66CB0EEA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-1306" y="-42795"/>
            <a:ext cx="12191980" cy="685799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13" name="Slide Number Placeholder 3" hidden="1">
            <a:extLst>
              <a:ext uri="{FF2B5EF4-FFF2-40B4-BE49-F238E27FC236}">
                <a16:creationId xmlns:a16="http://schemas.microsoft.com/office/drawing/2014/main" id="{7E953508-C842-4C49-8B53-B2882F702F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</a:t>
            </a:fld>
            <a:endParaRPr lang="es-ES"/>
          </a:p>
        </p:txBody>
      </p:sp>
      <p:sp>
        <p:nvSpPr>
          <p:cNvPr id="17" name="Date Placeholder 5" hidden="1">
            <a:extLst>
              <a:ext uri="{FF2B5EF4-FFF2-40B4-BE49-F238E27FC236}">
                <a16:creationId xmlns:a16="http://schemas.microsoft.com/office/drawing/2014/main" id="{F3967288-91A4-4A4B-46CF-738B955E41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27924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C1B3F-D92E-CD4F-FAD1-6353F1E8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235" y="3076575"/>
            <a:ext cx="5582290" cy="2194560"/>
          </a:xfrm>
        </p:spPr>
        <p:txBody>
          <a:bodyPr/>
          <a:lstStyle/>
          <a:p>
            <a:r>
              <a:rPr lang="es-CL" dirty="0"/>
              <a:t>Diagrama de Flujo PATENTE</a:t>
            </a:r>
            <a:br>
              <a:rPr lang="es-CL" dirty="0"/>
            </a:br>
            <a:endParaRPr lang="es-CL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25FA87-4944-D9A4-5F6B-35C26C3133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0322DB-1B10-668C-46EE-66B9F498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51" y="0"/>
            <a:ext cx="3288002" cy="68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4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B541A-189E-89E6-B576-E806B041A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119" y="2695575"/>
            <a:ext cx="6124956" cy="2194560"/>
          </a:xfrm>
        </p:spPr>
        <p:txBody>
          <a:bodyPr/>
          <a:lstStyle/>
          <a:p>
            <a:r>
              <a:rPr lang="es-CL" dirty="0"/>
              <a:t>Diagrama de Flujo inspector</a:t>
            </a:r>
            <a:br>
              <a:rPr lang="es-CL" dirty="0"/>
            </a:br>
            <a:endParaRPr lang="es-CL"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9B6AFC9-2F8D-05DC-1B10-3E8D7F17D1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39" b="1339"/>
          <a:stretch>
            <a:fillRect/>
          </a:stretch>
        </p:blipFill>
        <p:spPr>
          <a:xfrm>
            <a:off x="1" y="3810"/>
            <a:ext cx="4856184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7B0CFBF0-BBE8-139F-03AD-E8B9EBBF03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688" r="1" b="1043"/>
          <a:stretch>
            <a:fillRect/>
          </a:stretch>
        </p:blipFill>
        <p:spPr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31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Marcador de número de diapositiva 17" hidden="1">
            <a:extLst>
              <a:ext uri="{FF2B5EF4-FFF2-40B4-BE49-F238E27FC236}">
                <a16:creationId xmlns:a16="http://schemas.microsoft.com/office/drawing/2014/main" id="{8636EDD9-1D5C-D365-1C4B-DADE047E16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6640" y="6517634"/>
            <a:ext cx="950258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22</a:t>
            </a:fld>
            <a:endParaRPr lang="es-ES"/>
          </a:p>
        </p:txBody>
      </p:sp>
      <p:sp>
        <p:nvSpPr>
          <p:cNvPr id="20" name="Marcador de fecha 19" hidden="1">
            <a:extLst>
              <a:ext uri="{FF2B5EF4-FFF2-40B4-BE49-F238E27FC236}">
                <a16:creationId xmlns:a16="http://schemas.microsoft.com/office/drawing/2014/main" id="{416028A5-B461-176B-3D4B-163A4966B75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4044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BAC461FC-D4F0-927E-9CD1-8C533D77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1" y="68263"/>
            <a:ext cx="10626837" cy="67214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C415C94A-3DF3-5F11-83E0-775871D1DD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6640" y="6517634"/>
            <a:ext cx="950258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23</a:t>
            </a:fld>
            <a:endParaRPr lang="es-ES"/>
          </a:p>
        </p:txBody>
      </p:sp>
      <p:sp>
        <p:nvSpPr>
          <p:cNvPr id="6" name="Marcador de fecha 5" hidden="1">
            <a:extLst>
              <a:ext uri="{FF2B5EF4-FFF2-40B4-BE49-F238E27FC236}">
                <a16:creationId xmlns:a16="http://schemas.microsoft.com/office/drawing/2014/main" id="{B825A951-F698-0EF0-8661-077D482EDD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6E530D-C381-CE60-A0EA-DF3BE1C9C5C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20349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8BB247BF-68F7-A93B-33E5-CECD2786E9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423" b="3308"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  <p:sp>
        <p:nvSpPr>
          <p:cNvPr id="9" name="Marcador de número de diapositiva 8" hidden="1">
            <a:extLst>
              <a:ext uri="{FF2B5EF4-FFF2-40B4-BE49-F238E27FC236}">
                <a16:creationId xmlns:a16="http://schemas.microsoft.com/office/drawing/2014/main" id="{11500C65-CD85-A59A-F1BB-0A740C079F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24</a:t>
            </a:fld>
            <a:endParaRPr lang="es-E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23CA09C4-8C6E-8FF8-8993-F38D0E26A0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dirty="0"/>
              <a:t>Arquitectura</a:t>
            </a:r>
          </a:p>
        </p:txBody>
      </p:sp>
      <p:sp>
        <p:nvSpPr>
          <p:cNvPr id="11" name="Marcador de fecha 10" hidden="1">
            <a:extLst>
              <a:ext uri="{FF2B5EF4-FFF2-40B4-BE49-F238E27FC236}">
                <a16:creationId xmlns:a16="http://schemas.microsoft.com/office/drawing/2014/main" id="{C78DD1F8-6049-A763-9D91-1FC162069BF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dirty="0"/>
              <a:t>20XIV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15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579B742B-70CE-808C-0B55-44A6E18B77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25</a:t>
            </a:fld>
            <a:endParaRPr lang="es-ES"/>
          </a:p>
        </p:txBody>
      </p:sp>
      <p:sp>
        <p:nvSpPr>
          <p:cNvPr id="6" name="Marcador de fecha 5" hidden="1">
            <a:extLst>
              <a:ext uri="{FF2B5EF4-FFF2-40B4-BE49-F238E27FC236}">
                <a16:creationId xmlns:a16="http://schemas.microsoft.com/office/drawing/2014/main" id="{53B0CF13-3AA7-84EA-4182-FE3B963AC1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B413AD-43D7-5689-8F25-7057A10A40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dirty="0"/>
              <a:t>Metodología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6231B4-3127-7998-775F-B4707364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0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DA94F7-289F-2E2F-17F2-DE4C425F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87" y="68263"/>
            <a:ext cx="10069625" cy="67214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2" name="Marcador de fecha 1" hidden="1">
            <a:extLst>
              <a:ext uri="{FF2B5EF4-FFF2-40B4-BE49-F238E27FC236}">
                <a16:creationId xmlns:a16="http://schemas.microsoft.com/office/drawing/2014/main" id="{20358E54-B259-0864-447A-030F64F059F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E2A26D-CAB1-80F0-769D-A471C748CD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08250" y="6517634"/>
            <a:ext cx="2572870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C6B69CAA-B849-450F-A0DC-AABE35EA86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16640" y="6517634"/>
            <a:ext cx="950258" cy="27432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74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5C135-4C68-1AB9-CFC7-04AF8A56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 err="1"/>
              <a:t>Icremento</a:t>
            </a:r>
            <a:r>
              <a:rPr lang="es-CL" dirty="0"/>
              <a:t> 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3BC5D58-4AF5-4B6D-512F-D49A6FEC78D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/>
          <a:lstStyle/>
          <a:p>
            <a:r>
              <a:rPr lang="en-US" dirty="0"/>
              <a:t>As-is inspecCIÓN</a:t>
            </a:r>
          </a:p>
        </p:txBody>
      </p:sp>
      <p:pic>
        <p:nvPicPr>
          <p:cNvPr id="8" name="Marcador de contenido 7" descr="Diagrama&#10;&#10;El contenido generado por IA puede ser incorrecto.">
            <a:extLst>
              <a:ext uri="{FF2B5EF4-FFF2-40B4-BE49-F238E27FC236}">
                <a16:creationId xmlns:a16="http://schemas.microsoft.com/office/drawing/2014/main" id="{6FA0E37F-0BEE-3053-B43A-ED9BB9FFF9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42" r="2" b="42070"/>
          <a:stretch>
            <a:fillRect/>
          </a:stretch>
        </p:blipFill>
        <p:spPr>
          <a:xfrm>
            <a:off x="4114800" y="1307592"/>
            <a:ext cx="7598664" cy="1197864"/>
          </a:xfrm>
          <a:prstGeom prst="rect">
            <a:avLst/>
          </a:prstGeom>
          <a:noFill/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FA99A57-AA37-17BC-A955-763ADD3F54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/>
          <a:lstStyle/>
          <a:p>
            <a:r>
              <a:rPr lang="en-US" dirty="0"/>
              <a:t>AS-IS PATENTES</a:t>
            </a:r>
          </a:p>
        </p:txBody>
      </p:sp>
      <p:pic>
        <p:nvPicPr>
          <p:cNvPr id="7" name="Marcador de contenido 7" descr="Diagrama&#10;&#10;El contenido generado por IA puede ser incorrecto.">
            <a:extLst>
              <a:ext uri="{FF2B5EF4-FFF2-40B4-BE49-F238E27FC236}">
                <a16:creationId xmlns:a16="http://schemas.microsoft.com/office/drawing/2014/main" id="{477D2C03-188B-A0B8-56F4-220BE52B3FAE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/>
          <a:srcRect t="18460" r="2" b="28104"/>
          <a:stretch>
            <a:fillRect/>
          </a:stretch>
        </p:blipFill>
        <p:spPr>
          <a:xfrm>
            <a:off x="4123102" y="3086504"/>
            <a:ext cx="7598664" cy="1197864"/>
          </a:xfrm>
          <a:prstGeom prst="rect">
            <a:avLst/>
          </a:prstGeom>
          <a:noFill/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C65854D-AA33-C059-ABBC-784CF73A3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/>
          <a:lstStyle/>
          <a:p>
            <a:r>
              <a:rPr lang="en-US" dirty="0"/>
              <a:t>rEQUERIMIENTOS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60631AE4-0B1A-9E68-2AB1-95C7CF4F30B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/>
          <a:lstStyle/>
          <a:p>
            <a:r>
              <a:rPr lang="es-ES" dirty="0"/>
              <a:t>Carga masiva de patentes mediante archivo Excel</a:t>
            </a:r>
          </a:p>
          <a:p>
            <a:r>
              <a:rPr lang="es-ES" dirty="0"/>
              <a:t>Generación de reportes administrativos en PDF</a:t>
            </a:r>
            <a:endParaRPr lang="es-CL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86167D-B752-44CB-4D52-585EE70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27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8F22D0-8BC3-B80A-B371-84F0F551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C9E65C5-710E-04F7-C6BE-BFF3F261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8621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835E6-5771-8FD2-B94A-4212DBEC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Incremento 2</a:t>
            </a:r>
          </a:p>
        </p:txBody>
      </p:sp>
      <p:pic>
        <p:nvPicPr>
          <p:cNvPr id="8" name="Marcador de contenido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DF02966-5FDC-A6AE-53C5-79E5F9DB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222" y="1444625"/>
            <a:ext cx="9697405" cy="456247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80B8D8-330A-B7CD-590F-235F3641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28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0B8954-3B60-0800-31C4-A66F45EE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B91701D-2336-8830-85FF-F081B52F1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02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F0845-C0E7-D23C-EFDA-8AF6DABF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Incremento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13B20E-BF61-14A4-8B3D-485399A3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29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3E52B1-7FC8-1EEC-1EF2-B546CBE9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61AE192-3633-F27E-CC95-7469B5C6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pic>
        <p:nvPicPr>
          <p:cNvPr id="5122" name="Picture 2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3294CC8F-4B7B-CAF5-9F85-08C1C3AFF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87" y="1444625"/>
            <a:ext cx="92026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4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AD058-6D48-1AAA-96B5-09317CED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8757C-2822-DEC4-2240-897C2E972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Problema de diseño y procesos</a:t>
            </a:r>
          </a:p>
          <a:p>
            <a:pPr marL="0" indent="0">
              <a:buNone/>
            </a:pPr>
            <a:r>
              <a:rPr lang="es-CL" dirty="0"/>
              <a:t>Actualmente validaciones, reprocesos y actividades manuales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La ausencia de una modelación formal del proceso impide:</a:t>
            </a:r>
          </a:p>
          <a:p>
            <a:pPr lvl="0"/>
            <a:r>
              <a:rPr lang="es-CL" dirty="0"/>
              <a:t>Medir tiempos reales de ejecución.</a:t>
            </a:r>
          </a:p>
          <a:p>
            <a:pPr lvl="0"/>
            <a:r>
              <a:rPr lang="es-CL" dirty="0"/>
              <a:t>Determinar cargas de trabajo.</a:t>
            </a:r>
          </a:p>
          <a:p>
            <a:r>
              <a:rPr lang="es-CL" dirty="0"/>
              <a:t>Comparar objetivamente el desempeño antes y después de una mejora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9FDB79-DF07-3307-EBDB-61306F76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6A6B79-024B-49A5-7333-963E43E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BC24CCDD-87EF-6069-B408-F88793BC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02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8550E-57B0-901E-542F-96EE290C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Incremento 3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6CFFF92-6BF5-FB95-015F-C85F595A01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/>
          <a:lstStyle/>
          <a:p>
            <a:r>
              <a:rPr lang="en-US" dirty="0"/>
              <a:t>Vista home</a:t>
            </a:r>
          </a:p>
        </p:txBody>
      </p:sp>
      <p:pic>
        <p:nvPicPr>
          <p:cNvPr id="7" name="Marcador de contenido 6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C17DE9FF-3F09-9AED-293D-1D40522DF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211" r="2" b="29850"/>
          <a:stretch>
            <a:fillRect/>
          </a:stretch>
        </p:blipFill>
        <p:spPr>
          <a:xfrm>
            <a:off x="4114800" y="1283336"/>
            <a:ext cx="7598664" cy="2211112"/>
          </a:xfrm>
          <a:prstGeom prst="rect">
            <a:avLst/>
          </a:prstGeom>
          <a:noFill/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4E63A9-9F12-FF72-40E6-CB87C1132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/>
          <a:lstStyle/>
          <a:p>
            <a:r>
              <a:rPr lang="en-US" dirty="0"/>
              <a:t>Excel Municipal</a:t>
            </a:r>
          </a:p>
        </p:txBody>
      </p:sp>
      <p:pic>
        <p:nvPicPr>
          <p:cNvPr id="9" name="Imagen 8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D931125A-C98C-C952-2066-B67A3FDD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42" r="2" b="4296"/>
          <a:stretch>
            <a:fillRect/>
          </a:stretch>
        </p:blipFill>
        <p:spPr>
          <a:xfrm>
            <a:off x="4114800" y="3983732"/>
            <a:ext cx="7598664" cy="2211112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E2060D-8238-B63A-4E0C-25DC4136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30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3BC62-55A0-BC3A-CD9A-D5C20FCF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E45213B1-7469-EB20-5335-6C82985A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8031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153D1-E868-E6C1-9337-BD002EF1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Incremento 3</a:t>
            </a:r>
          </a:p>
        </p:txBody>
      </p:sp>
      <p:pic>
        <p:nvPicPr>
          <p:cNvPr id="6146" name="Picture 2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A3893298-DB07-946D-D4CE-8D3113909A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9" r="2" b="1333"/>
          <a:stretch>
            <a:fillRect/>
          </a:stretch>
        </p:blipFill>
        <p:spPr bwMode="auto">
          <a:xfrm>
            <a:off x="987552" y="1444752"/>
            <a:ext cx="10287000" cy="456285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7FC35C-14C2-5788-D9BC-A4A4C85E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31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3A75C-6E1A-1154-2E19-AB068A77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B132BB8-0C10-D6F0-166E-74C75528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2076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51833-EF57-04AB-ED2D-BB752A36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Incremento 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6A450B-DE0C-A78A-1083-05D0C849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32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6D6F4B-F071-0845-68ED-AB9324F7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8B610C2D-1739-91A8-2775-DD2EB032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pic>
        <p:nvPicPr>
          <p:cNvPr id="7170" name="Picture 2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9BB28D5A-E987-8191-A18A-F0573FC28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00" y="1444625"/>
            <a:ext cx="54804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284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3B6CE-F0AC-E485-6267-8C1EA424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Incremento 5</a:t>
            </a:r>
          </a:p>
        </p:txBody>
      </p:sp>
      <p:pic>
        <p:nvPicPr>
          <p:cNvPr id="8" name="Marcador de contenido 7" descr="Interfaz de usuario gráfica, Aplicación, Tabla&#10;&#10;El contenido generado por IA puede ser incorrecto.">
            <a:extLst>
              <a:ext uri="{FF2B5EF4-FFF2-40B4-BE49-F238E27FC236}">
                <a16:creationId xmlns:a16="http://schemas.microsoft.com/office/drawing/2014/main" id="{A8A0B452-A6DC-20B0-4DBD-162BCCE1E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742" y="1444625"/>
            <a:ext cx="5202365" cy="456247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B50596-4568-67F5-347D-2961CA84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33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5E2236-02D6-46C7-E69F-B73C2D4F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EA011C5-57CC-4967-131C-5E16E965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486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D025F313-2635-DD52-4B64-C3BCC43DEE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E8424AC-5A3B-80E7-7ABA-FBA0ED78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 continuación veremos el sistema funcionando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DA7C34-12AF-E166-AD88-94178C01E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025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9F96F8C4-D764-644C-70F8-C192E2FB63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6BDA388-D669-E398-A693-C07F3BC7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507A2C-CCCA-2637-7A1B-169526322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228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7D6F1-6D01-03DC-94BC-FDAEAD90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PROCESO DE PATENTES AS-IS </a:t>
            </a:r>
          </a:p>
        </p:txBody>
      </p:sp>
      <p:pic>
        <p:nvPicPr>
          <p:cNvPr id="8" name="Marcador de contenido 7" descr="Diagrama&#10;&#10;El contenido generado por IA puede ser incorrecto.">
            <a:extLst>
              <a:ext uri="{FF2B5EF4-FFF2-40B4-BE49-F238E27FC236}">
                <a16:creationId xmlns:a16="http://schemas.microsoft.com/office/drawing/2014/main" id="{E5E42982-7341-A8A0-5D68-3E16634C7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52" y="2208847"/>
            <a:ext cx="10287000" cy="3034665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DD03EC-BCAE-57C9-DFC5-F3D81C87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4CF155-8DB5-9209-E9E0-C0E8A25F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62C2315-28F9-F34F-A873-FDFF42FD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0367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E619C-6765-6EF4-9891-E83DCAC6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 as-in patente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E58CFB-4B5B-976C-6C01-DD01AB84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2A1366-6C88-68C4-397A-DE12C912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A7DB62EB-48CD-B199-43E0-43DDEC37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pic>
        <p:nvPicPr>
          <p:cNvPr id="10" name="Marcador de contenido 9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4559E65-7D0C-8F9B-EF78-A5AD67FFE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425" y="1622339"/>
            <a:ext cx="10287000" cy="4207047"/>
          </a:xfrm>
        </p:spPr>
      </p:pic>
    </p:spTree>
    <p:extLst>
      <p:ext uri="{BB962C8B-B14F-4D97-AF65-F5344CB8AC3E}">
        <p14:creationId xmlns:p14="http://schemas.microsoft.com/office/powerpoint/2010/main" val="35177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FCD99-1BDE-98DD-6604-3E76673A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Proceso de inspección AS-IS  </a:t>
            </a:r>
          </a:p>
        </p:txBody>
      </p:sp>
      <p:pic>
        <p:nvPicPr>
          <p:cNvPr id="8" name="Marcador de contenido 7" descr="Diagrama&#10;&#10;El contenido generado por IA puede ser incorrecto.">
            <a:extLst>
              <a:ext uri="{FF2B5EF4-FFF2-40B4-BE49-F238E27FC236}">
                <a16:creationId xmlns:a16="http://schemas.microsoft.com/office/drawing/2014/main" id="{D1848975-2FE6-59F5-30D1-AE772AB96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49" y="1884352"/>
            <a:ext cx="11274781" cy="4058920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D93BFC-A1E5-7305-D0F4-ECDFF63A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C34C6-6F1F-9E19-8E99-A20FBC06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89134A0-995B-0C71-09EE-A49E57FA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35698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EEAAC-6016-36B6-3914-5D73E542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 as-in inspección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F0922B-DA59-AEBE-3C65-507400A2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A46505-0BBD-C7E7-30EB-5BD58B5E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B9FCAF82-990C-5A62-7373-C37B67DA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  <p:pic>
        <p:nvPicPr>
          <p:cNvPr id="10" name="Marcador de contenido 9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AC95D393-83D1-55DC-2B4C-DB7E3A767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961" y="1444625"/>
            <a:ext cx="6783928" cy="4562475"/>
          </a:xfrm>
        </p:spPr>
      </p:pic>
    </p:spTree>
    <p:extLst>
      <p:ext uri="{BB962C8B-B14F-4D97-AF65-F5344CB8AC3E}">
        <p14:creationId xmlns:p14="http://schemas.microsoft.com/office/powerpoint/2010/main" val="4162346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37FA7-35C1-456C-A700-6E691654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663710-85D6-6A24-2BA4-9C9B049FA85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CL" dirty="0"/>
              <a:t>Funcionales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EEBA25-95E7-EB52-CAF1-63E20A8E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Centralización del historial de inspecciones por patente</a:t>
            </a:r>
          </a:p>
          <a:p>
            <a:r>
              <a:rPr lang="es-ES" sz="2000" dirty="0"/>
              <a:t>Gestión del estado de la patente (habilitada / deshabilitada)</a:t>
            </a:r>
          </a:p>
          <a:p>
            <a:r>
              <a:rPr lang="es-ES" sz="2000" dirty="0"/>
              <a:t>Gestión de Inspecciones</a:t>
            </a:r>
          </a:p>
          <a:p>
            <a:r>
              <a:rPr lang="es-ES" sz="2000" dirty="0"/>
              <a:t>Carga masiva de patentes mediante archivo Excel</a:t>
            </a:r>
          </a:p>
          <a:p>
            <a:r>
              <a:rPr lang="es-ES" sz="2000" dirty="0"/>
              <a:t>Generación de reportes administrativos en PDF</a:t>
            </a:r>
            <a:endParaRPr lang="es-CL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6E0DAC-767F-AD83-10C2-D47652967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L" dirty="0"/>
              <a:t>No funcionales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5F44AA1-6472-4B0A-E7DC-B8924BB8E30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s-ES" sz="2000" dirty="0"/>
              <a:t>Interfaz simple e intuitiva y orientada a uso funcional municipal</a:t>
            </a:r>
          </a:p>
          <a:p>
            <a:r>
              <a:rPr lang="es-ES" sz="2000" dirty="0"/>
              <a:t>Desarrollo del proyecto en entorno laravel</a:t>
            </a:r>
          </a:p>
          <a:p>
            <a:r>
              <a:rPr lang="es-CL" dirty="0"/>
              <a:t>El sistema debe ser compatible con las últimas versiones de Chrome, Firefox y Edge.</a:t>
            </a:r>
          </a:p>
          <a:p>
            <a:r>
              <a:rPr lang="es-CL" dirty="0"/>
              <a:t>Escalable a futuro con otros departamentos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F86DF0-B316-EBAC-70D2-34EC8960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es-ES" smtClean="0"/>
              <a:t>8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B5C4BD-F825-44C3-C164-64AB5642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CF339638-B67B-ECD5-43F4-B91A8887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20XX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51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791ED-DE90-B95D-6DC6-6D21E6F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anchor="ctr">
            <a:normAutofit/>
          </a:bodyPr>
          <a:lstStyle/>
          <a:p>
            <a:r>
              <a:rPr lang="es-CL" dirty="0"/>
              <a:t>SOLUCIÓN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39A772-8767-D964-40AB-62A8B66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es-ES" smtClean="0"/>
              <a:pPr rtl="0">
                <a:spcAft>
                  <a:spcPts val="600"/>
                </a:spcAft>
              </a:pPr>
              <a:t>9</a:t>
            </a:fld>
            <a:endParaRPr lang="es-E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2BAC3D86-8E36-BAC3-82A2-345EC8AA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20XX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6B42837-0626-10E2-57D2-6ADA5C65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Rediseño del proceso (AS-IS → TO-BE)</a:t>
            </a:r>
          </a:p>
          <a:p>
            <a:r>
              <a:rPr lang="es-ES" dirty="0"/>
              <a:t>Digitalización </a:t>
            </a:r>
          </a:p>
          <a:p>
            <a:r>
              <a:rPr lang="es-ES" dirty="0"/>
              <a:t>Información centralizada</a:t>
            </a:r>
          </a:p>
          <a:p>
            <a:r>
              <a:rPr lang="es-ES" dirty="0"/>
              <a:t>Carga masiva por Excel</a:t>
            </a:r>
          </a:p>
          <a:p>
            <a:r>
              <a:rPr lang="es-ES" dirty="0"/>
              <a:t>Control de estados y trazabilidad</a:t>
            </a:r>
          </a:p>
          <a:p>
            <a:r>
              <a:rPr lang="es-ES" dirty="0"/>
              <a:t>Reportes automáticos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965368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3500_TF33492763_Win32" id="{01F730D3-35CF-4A81-9605-2417AD21C5A6}" vid="{2055222F-14B7-4893-960B-52EDE9E475E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21658</TotalTime>
  <Words>1009</Words>
  <Application>Microsoft Office PowerPoint</Application>
  <PresentationFormat>Panorámica</PresentationFormat>
  <Paragraphs>194</Paragraphs>
  <Slides>35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Avenir Next LT Pro</vt:lpstr>
      <vt:lpstr>Calibri</vt:lpstr>
      <vt:lpstr>Felix Titling</vt:lpstr>
      <vt:lpstr>Gill Sans Nova Light</vt:lpstr>
      <vt:lpstr>Wingdings</vt:lpstr>
      <vt:lpstr>Tema de Office</vt:lpstr>
      <vt:lpstr>Sistema de Gestión de Patentes Ilustre Municipalidad de La Serena</vt:lpstr>
      <vt:lpstr>Presentación de PowerPoint</vt:lpstr>
      <vt:lpstr>Problemática </vt:lpstr>
      <vt:lpstr>PROCESO DE PATENTES AS-IS </vt:lpstr>
      <vt:lpstr>Resultado as-in patente</vt:lpstr>
      <vt:lpstr>Proceso de inspección AS-IS  </vt:lpstr>
      <vt:lpstr>Resultado as-in inspección</vt:lpstr>
      <vt:lpstr>Requerimientos</vt:lpstr>
      <vt:lpstr>SOLUCIÓN</vt:lpstr>
      <vt:lpstr>Objetivos</vt:lpstr>
      <vt:lpstr>Proceso de PATENTES TO-BE</vt:lpstr>
      <vt:lpstr>Resultados TO-BE PATENTES</vt:lpstr>
      <vt:lpstr>Proceso de inspección to-be</vt:lpstr>
      <vt:lpstr>Proceso TO-BE inspecciones</vt:lpstr>
      <vt:lpstr>COMPARACIÓN PROCESO DE PATENTES</vt:lpstr>
      <vt:lpstr>Comparación inspecciones</vt:lpstr>
      <vt:lpstr>Ingreso de Patentes</vt:lpstr>
      <vt:lpstr>Ingreso inspecciones</vt:lpstr>
      <vt:lpstr>Y en consecuencia</vt:lpstr>
      <vt:lpstr>Diagrama de Flujo PATENTE </vt:lpstr>
      <vt:lpstr>Diagrama de Flujo inspector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Icremento 1</vt:lpstr>
      <vt:lpstr>Incremento 2</vt:lpstr>
      <vt:lpstr>Incremento 2</vt:lpstr>
      <vt:lpstr>Incremento 3</vt:lpstr>
      <vt:lpstr>Incremento 3</vt:lpstr>
      <vt:lpstr>Incremento 5</vt:lpstr>
      <vt:lpstr>Incremento 5</vt:lpstr>
      <vt:lpstr>A continuación veremos el sistema funcionando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 Yair Irigoyen Martínez</dc:creator>
  <cp:lastModifiedBy>Kevin  Yair Irigoyen Martínez</cp:lastModifiedBy>
  <cp:revision>13</cp:revision>
  <dcterms:created xsi:type="dcterms:W3CDTF">2025-12-30T13:10:08Z</dcterms:created>
  <dcterms:modified xsi:type="dcterms:W3CDTF">2026-01-16T12:43:04Z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